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ora"/>
      <p:regular r:id="rId15"/>
    </p:embeddedFont>
    <p:embeddedFont>
      <p:font typeface="Lora"/>
      <p:regular r:id="rId16"/>
    </p:embeddedFont>
    <p:embeddedFont>
      <p:font typeface="Lora"/>
      <p:regular r:id="rId17"/>
    </p:embeddedFont>
    <p:embeddedFont>
      <p:font typeface="Lora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1711881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Enterprise Solution Architect at NAC Kazatomprom</a:t>
            </a:r>
            <a:endParaRPr lang="en-US" sz="6100" dirty="0"/>
          </a:p>
        </p:txBody>
      </p:sp>
      <p:sp>
        <p:nvSpPr>
          <p:cNvPr id="6" name="Text 3"/>
          <p:cNvSpPr/>
          <p:nvPr/>
        </p:nvSpPr>
        <p:spPr>
          <a:xfrm>
            <a:off x="837724" y="4985504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I've had the opportunity to work as an Enterprise Solution Architect at NAC Kazatomprom, a leading uranium producer. This role has provided me with valuable experience in enterprise architecture, TOGAF methodology, and ARIS tool implementation.</a:t>
            </a:r>
            <a:endParaRPr lang="en-US" sz="18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20884" y="1490305"/>
            <a:ext cx="6164461" cy="533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TOGAF Methodology Overview</a:t>
            </a:r>
            <a:endParaRPr lang="en-US" sz="3350" dirty="0"/>
          </a:p>
        </p:txBody>
      </p:sp>
      <p:sp>
        <p:nvSpPr>
          <p:cNvPr id="6" name="Text 3"/>
          <p:cNvSpPr/>
          <p:nvPr/>
        </p:nvSpPr>
        <p:spPr>
          <a:xfrm>
            <a:off x="6120884" y="2295406"/>
            <a:ext cx="7875032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TOGAF methodology provides a framework for developing and managing enterprise architecture. It offers a structured approach to defining, documenting, and governing IT systems and processes.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120884" y="3283387"/>
            <a:ext cx="407908" cy="40790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6278166" y="3359348"/>
            <a:ext cx="93226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710005" y="3283387"/>
            <a:ext cx="2132886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Standardization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710005" y="3658553"/>
            <a:ext cx="3257788" cy="1160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TOGAF promotes standardization and consistency across the enterprise, ensuring alignment between IT and business objectives.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0149007" y="3283387"/>
            <a:ext cx="407908" cy="40790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10284143" y="3359348"/>
            <a:ext cx="13751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0738128" y="3283387"/>
            <a:ext cx="2132886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Governance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0738128" y="3658553"/>
            <a:ext cx="3257788" cy="1160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establishes a robust governance framework for managing and controlling architectural changes, minimizing risks and ensuring compliance.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120884" y="5203865"/>
            <a:ext cx="407908" cy="40790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6" name="Text 13"/>
          <p:cNvSpPr/>
          <p:nvPr/>
        </p:nvSpPr>
        <p:spPr>
          <a:xfrm>
            <a:off x="6253520" y="5279827"/>
            <a:ext cx="14251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6710005" y="5203865"/>
            <a:ext cx="2132886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Reusability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6710005" y="5579031"/>
            <a:ext cx="3257788" cy="1160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TOGAF emphasizes reusability of architectural components, reducing development time and costs while enhancing efficiency.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10149007" y="5203865"/>
            <a:ext cx="407908" cy="40790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20" name="Text 17"/>
          <p:cNvSpPr/>
          <p:nvPr/>
        </p:nvSpPr>
        <p:spPr>
          <a:xfrm>
            <a:off x="10283547" y="5279827"/>
            <a:ext cx="13870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10738128" y="5203865"/>
            <a:ext cx="2132886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Flexibility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10738128" y="5579031"/>
            <a:ext cx="3257788" cy="1160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allows for flexibility and adaptation to changing business needs, ensuring the architecture remains relevant and supports future growth.</a:t>
            </a:r>
            <a:endParaRPr lang="en-US" sz="1400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37791" y="960596"/>
            <a:ext cx="4650700" cy="547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ARIS Tool Introduction</a:t>
            </a:r>
            <a:endParaRPr lang="en-US" sz="3400" dirty="0"/>
          </a:p>
        </p:txBody>
      </p:sp>
      <p:sp>
        <p:nvSpPr>
          <p:cNvPr id="6" name="Text 3"/>
          <p:cNvSpPr/>
          <p:nvPr/>
        </p:nvSpPr>
        <p:spPr>
          <a:xfrm>
            <a:off x="6137791" y="1787009"/>
            <a:ext cx="7841218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ARIS is a powerful software tool that supported enterprise modeling and analysis. It provided comprehensive features for modeling business processes, data structures, and IT systems in our Project.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37791" y="2889290"/>
            <a:ext cx="3827621" cy="2245638"/>
          </a:xfrm>
          <a:prstGeom prst="roundRect">
            <a:avLst>
              <a:gd name="adj" fmla="val 1243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6323886" y="3075384"/>
            <a:ext cx="2189678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 Modeling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323886" y="3460552"/>
            <a:ext cx="3455432" cy="1488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ARIS allowed us to design  detailed processes, enabling organizations to visualize and analyze business workflows, identify bottlenecks, and optimize operations.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0151507" y="2889290"/>
            <a:ext cx="3827621" cy="2245638"/>
          </a:xfrm>
          <a:prstGeom prst="roundRect">
            <a:avLst>
              <a:gd name="adj" fmla="val 1243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10337602" y="3075384"/>
            <a:ext cx="2189678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Modeling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337602" y="3460552"/>
            <a:ext cx="3455432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facilitated data modeling, helping organization understand data relationships, dependencies, and potential data quality issues.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37791" y="5321022"/>
            <a:ext cx="3827621" cy="1947982"/>
          </a:xfrm>
          <a:prstGeom prst="roundRect">
            <a:avLst>
              <a:gd name="adj" fmla="val 1433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6323886" y="5507117"/>
            <a:ext cx="2189678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IT System Modeling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323886" y="5892284"/>
            <a:ext cx="3455432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ARIS supported IT system modeling, enabling me to map IT infrastructure, applications, and services, ensuring consistency and integration.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10151507" y="5321022"/>
            <a:ext cx="3827621" cy="1947982"/>
          </a:xfrm>
          <a:prstGeom prst="roundRect">
            <a:avLst>
              <a:gd name="adj" fmla="val 1433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337602" y="5507117"/>
            <a:ext cx="2322076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Reporting and Analysis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10337602" y="5892284"/>
            <a:ext cx="3455432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tool provided comprehensive reporting and analysis capabilities, allowing us to generate insights, track performance, and make informed decisions.</a:t>
            </a:r>
            <a:endParaRPr lang="en-US" sz="1450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022515" y="542449"/>
            <a:ext cx="8937784" cy="500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Designing Enterprise Architecture using TOGAF</a:t>
            </a:r>
            <a:endParaRPr lang="en-US" sz="3150" dirty="0"/>
          </a:p>
        </p:txBody>
      </p:sp>
      <p:sp>
        <p:nvSpPr>
          <p:cNvPr id="5" name="Text 3"/>
          <p:cNvSpPr/>
          <p:nvPr/>
        </p:nvSpPr>
        <p:spPr>
          <a:xfrm>
            <a:off x="2022515" y="1382792"/>
            <a:ext cx="1058537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TOGAF provided a structured approach to designing NAC Kazatomprom architecture, guiding organization through a phased process of defining, documenting, and governing IT systems and processes.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7303770" y="2118479"/>
            <a:ext cx="22860" cy="5568553"/>
          </a:xfrm>
          <a:prstGeom prst="roundRect">
            <a:avLst>
              <a:gd name="adj" fmla="val 111605"/>
            </a:avLst>
          </a:prstGeom>
          <a:solidFill>
            <a:srgbClr val="5D606B"/>
          </a:solidFill>
          <a:ln/>
        </p:spPr>
      </p:sp>
      <p:sp>
        <p:nvSpPr>
          <p:cNvPr id="7" name="Shape 5"/>
          <p:cNvSpPr/>
          <p:nvPr/>
        </p:nvSpPr>
        <p:spPr>
          <a:xfrm>
            <a:off x="6551533" y="2489716"/>
            <a:ext cx="595193" cy="22860"/>
          </a:xfrm>
          <a:prstGeom prst="roundRect">
            <a:avLst>
              <a:gd name="adj" fmla="val 111605"/>
            </a:avLst>
          </a:prstGeom>
          <a:solidFill>
            <a:srgbClr val="5D606B"/>
          </a:solidFill>
          <a:ln/>
        </p:spPr>
      </p:sp>
      <p:sp>
        <p:nvSpPr>
          <p:cNvPr id="8" name="Shape 6"/>
          <p:cNvSpPr/>
          <p:nvPr/>
        </p:nvSpPr>
        <p:spPr>
          <a:xfrm>
            <a:off x="7123867" y="2309813"/>
            <a:ext cx="382667" cy="38266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9" name="Text 7"/>
          <p:cNvSpPr/>
          <p:nvPr/>
        </p:nvSpPr>
        <p:spPr>
          <a:xfrm>
            <a:off x="7271504" y="2381012"/>
            <a:ext cx="87392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4378762" y="2288500"/>
            <a:ext cx="2000964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Architecture Vision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2022515" y="2640687"/>
            <a:ext cx="435721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Defining the overall vision and goals for the enterprise architecture, aligning it with business objectives.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7483673" y="3340060"/>
            <a:ext cx="595193" cy="22860"/>
          </a:xfrm>
          <a:prstGeom prst="roundRect">
            <a:avLst>
              <a:gd name="adj" fmla="val 111605"/>
            </a:avLst>
          </a:prstGeom>
          <a:solidFill>
            <a:srgbClr val="5D606B"/>
          </a:solidFill>
          <a:ln/>
        </p:spPr>
      </p:sp>
      <p:sp>
        <p:nvSpPr>
          <p:cNvPr id="13" name="Shape 11"/>
          <p:cNvSpPr/>
          <p:nvPr/>
        </p:nvSpPr>
        <p:spPr>
          <a:xfrm>
            <a:off x="7123867" y="3160157"/>
            <a:ext cx="382667" cy="38266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4" name="Text 12"/>
          <p:cNvSpPr/>
          <p:nvPr/>
        </p:nvSpPr>
        <p:spPr>
          <a:xfrm>
            <a:off x="7250668" y="3231356"/>
            <a:ext cx="128945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250674" y="3138845"/>
            <a:ext cx="2035731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Architecture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8250674" y="3491032"/>
            <a:ext cx="4357211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Modeling the business functions, processes, and organizational structure to understand the business landscape.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6551533" y="4179451"/>
            <a:ext cx="595193" cy="22860"/>
          </a:xfrm>
          <a:prstGeom prst="roundRect">
            <a:avLst>
              <a:gd name="adj" fmla="val 111605"/>
            </a:avLst>
          </a:prstGeom>
          <a:solidFill>
            <a:srgbClr val="5D606B"/>
          </a:solidFill>
          <a:ln/>
        </p:spPr>
      </p:sp>
      <p:sp>
        <p:nvSpPr>
          <p:cNvPr id="18" name="Shape 16"/>
          <p:cNvSpPr/>
          <p:nvPr/>
        </p:nvSpPr>
        <p:spPr>
          <a:xfrm>
            <a:off x="7123867" y="3999548"/>
            <a:ext cx="382667" cy="38266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9" name="Text 17"/>
          <p:cNvSpPr/>
          <p:nvPr/>
        </p:nvSpPr>
        <p:spPr>
          <a:xfrm>
            <a:off x="7248287" y="4070747"/>
            <a:ext cx="133707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4378762" y="3978235"/>
            <a:ext cx="2000964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Architecture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2022515" y="4330422"/>
            <a:ext cx="435721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Defining data models, data standards, and data management strategies to ensure data consistency and integrity.</a:t>
            </a:r>
            <a:endParaRPr lang="en-US" sz="1300" dirty="0"/>
          </a:p>
        </p:txBody>
      </p:sp>
      <p:sp>
        <p:nvSpPr>
          <p:cNvPr id="22" name="Shape 20"/>
          <p:cNvSpPr/>
          <p:nvPr/>
        </p:nvSpPr>
        <p:spPr>
          <a:xfrm>
            <a:off x="7483673" y="5018842"/>
            <a:ext cx="595193" cy="22860"/>
          </a:xfrm>
          <a:prstGeom prst="roundRect">
            <a:avLst>
              <a:gd name="adj" fmla="val 111605"/>
            </a:avLst>
          </a:prstGeom>
          <a:solidFill>
            <a:srgbClr val="5D606B"/>
          </a:solidFill>
          <a:ln/>
        </p:spPr>
      </p:sp>
      <p:sp>
        <p:nvSpPr>
          <p:cNvPr id="23" name="Shape 21"/>
          <p:cNvSpPr/>
          <p:nvPr/>
        </p:nvSpPr>
        <p:spPr>
          <a:xfrm>
            <a:off x="7123867" y="4838938"/>
            <a:ext cx="382667" cy="38266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24" name="Text 22"/>
          <p:cNvSpPr/>
          <p:nvPr/>
        </p:nvSpPr>
        <p:spPr>
          <a:xfrm>
            <a:off x="7250073" y="4910138"/>
            <a:ext cx="130135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8250674" y="4817626"/>
            <a:ext cx="2283976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Application Architecture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8250674" y="5169813"/>
            <a:ext cx="4357211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Designing and specifying the application landscape, including application systems, interfaces, and integration points.</a:t>
            </a:r>
            <a:endParaRPr lang="en-US" sz="1300" dirty="0"/>
          </a:p>
        </p:txBody>
      </p:sp>
      <p:sp>
        <p:nvSpPr>
          <p:cNvPr id="27" name="Shape 25"/>
          <p:cNvSpPr/>
          <p:nvPr/>
        </p:nvSpPr>
        <p:spPr>
          <a:xfrm>
            <a:off x="6551533" y="5858232"/>
            <a:ext cx="595193" cy="22860"/>
          </a:xfrm>
          <a:prstGeom prst="roundRect">
            <a:avLst>
              <a:gd name="adj" fmla="val 111605"/>
            </a:avLst>
          </a:prstGeom>
          <a:solidFill>
            <a:srgbClr val="5D606B"/>
          </a:solidFill>
          <a:ln/>
        </p:spPr>
      </p:sp>
      <p:sp>
        <p:nvSpPr>
          <p:cNvPr id="28" name="Shape 26"/>
          <p:cNvSpPr/>
          <p:nvPr/>
        </p:nvSpPr>
        <p:spPr>
          <a:xfrm>
            <a:off x="7123867" y="5678329"/>
            <a:ext cx="382667" cy="38266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29" name="Text 27"/>
          <p:cNvSpPr/>
          <p:nvPr/>
        </p:nvSpPr>
        <p:spPr>
          <a:xfrm>
            <a:off x="7249716" y="5749528"/>
            <a:ext cx="130850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1850" dirty="0"/>
          </a:p>
        </p:txBody>
      </p:sp>
      <p:sp>
        <p:nvSpPr>
          <p:cNvPr id="30" name="Text 28"/>
          <p:cNvSpPr/>
          <p:nvPr/>
        </p:nvSpPr>
        <p:spPr>
          <a:xfrm>
            <a:off x="4068366" y="5657017"/>
            <a:ext cx="2311360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 Architecture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2022515" y="6009203"/>
            <a:ext cx="435721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Defining the underlying infrastructure, including hardware, software, networks, and communication technologies.</a:t>
            </a:r>
            <a:endParaRPr lang="en-US" sz="1300" dirty="0"/>
          </a:p>
        </p:txBody>
      </p:sp>
      <p:sp>
        <p:nvSpPr>
          <p:cNvPr id="32" name="Shape 30"/>
          <p:cNvSpPr/>
          <p:nvPr/>
        </p:nvSpPr>
        <p:spPr>
          <a:xfrm>
            <a:off x="7483673" y="6697623"/>
            <a:ext cx="595193" cy="22860"/>
          </a:xfrm>
          <a:prstGeom prst="roundRect">
            <a:avLst>
              <a:gd name="adj" fmla="val 111605"/>
            </a:avLst>
          </a:prstGeom>
          <a:solidFill>
            <a:srgbClr val="5D606B"/>
          </a:solidFill>
          <a:ln/>
        </p:spPr>
      </p:sp>
      <p:sp>
        <p:nvSpPr>
          <p:cNvPr id="33" name="Shape 31"/>
          <p:cNvSpPr/>
          <p:nvPr/>
        </p:nvSpPr>
        <p:spPr>
          <a:xfrm>
            <a:off x="7123867" y="6517719"/>
            <a:ext cx="382667" cy="38266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34" name="Text 32"/>
          <p:cNvSpPr/>
          <p:nvPr/>
        </p:nvSpPr>
        <p:spPr>
          <a:xfrm>
            <a:off x="7245787" y="6588919"/>
            <a:ext cx="138827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</a:t>
            </a:r>
            <a:endParaRPr lang="en-US" sz="1850" dirty="0"/>
          </a:p>
        </p:txBody>
      </p:sp>
      <p:sp>
        <p:nvSpPr>
          <p:cNvPr id="35" name="Text 33"/>
          <p:cNvSpPr/>
          <p:nvPr/>
        </p:nvSpPr>
        <p:spPr>
          <a:xfrm>
            <a:off x="8250674" y="6496407"/>
            <a:ext cx="3057168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Implementation and Governance</a:t>
            </a:r>
            <a:endParaRPr lang="en-US" sz="1550" dirty="0"/>
          </a:p>
        </p:txBody>
      </p:sp>
      <p:sp>
        <p:nvSpPr>
          <p:cNvPr id="36" name="Text 34"/>
          <p:cNvSpPr/>
          <p:nvPr/>
        </p:nvSpPr>
        <p:spPr>
          <a:xfrm>
            <a:off x="8250674" y="6848594"/>
            <a:ext cx="435721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Implementing the architectural design, establishing governance processes, and managing ongoing changes.</a:t>
            </a:r>
            <a:endParaRPr lang="en-US" sz="1300" dirty="0"/>
          </a:p>
        </p:txBody>
      </p:sp>
      <p:pic>
        <p:nvPicPr>
          <p:cNvPr id="3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837724" y="1716762"/>
            <a:ext cx="115337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Implementing TOGAF at NAC Kazatomprom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837724" y="289952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implemented TOGAF at NAC Kazatomprom to standardize and govern enterprise architecture, aligning IT with business goals and ensuring consistency across the organization.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174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Architecture Vision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4765358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Defined the overarching vision for enterprise architecture, aligning it with NAC Kazatomprom's strategic objectives.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357813" y="4174093"/>
            <a:ext cx="34747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Architecture Development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57813" y="4765358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Developed detailed architectural specifications for various business domains, including mining, processing, and sales.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9877901" y="4174093"/>
            <a:ext cx="33102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Architecture Governance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7901" y="4765358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Established a robust governance framework to manage architectural changes, ensure compliance, and minimize risks.</a:t>
            </a:r>
            <a:endParaRPr lang="en-US" sz="1850" dirty="0"/>
          </a:p>
        </p:txBody>
      </p:sp>
      <p:pic>
        <p:nvPicPr>
          <p:cNvPr id="1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87189" y="1423749"/>
            <a:ext cx="7942421" cy="1009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Utilizing ARIS for Enterprise Modeling and Analysis</a:t>
            </a:r>
            <a:endParaRPr lang="en-US" sz="3150" dirty="0"/>
          </a:p>
        </p:txBody>
      </p:sp>
      <p:sp>
        <p:nvSpPr>
          <p:cNvPr id="6" name="Text 3"/>
          <p:cNvSpPr/>
          <p:nvPr/>
        </p:nvSpPr>
        <p:spPr>
          <a:xfrm>
            <a:off x="6087189" y="2691051"/>
            <a:ext cx="7942421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leveraged ARIS for enterprise modeling and analysis to gain a comprehensive understanding of NAC Kazatomprom's business processes, data structures, and IT systems.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087189" y="3433524"/>
            <a:ext cx="7942421" cy="3372207"/>
          </a:xfrm>
          <a:prstGeom prst="roundRect">
            <a:avLst>
              <a:gd name="adj" fmla="val 76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094809" y="3441144"/>
            <a:ext cx="7927181" cy="7705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266378" y="3551753"/>
            <a:ext cx="3616643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Process Modeling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0233779" y="3551753"/>
            <a:ext cx="3616643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Modeled key business processes, identifying bottlenecks and areas for improvement.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094809" y="4211717"/>
            <a:ext cx="7927181" cy="10452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266378" y="4322326"/>
            <a:ext cx="3616643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Modeling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10233779" y="4322326"/>
            <a:ext cx="3616643" cy="824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Developed data models to ensure data consistency, integrity, and alignment with business requirements.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094809" y="5256967"/>
            <a:ext cx="7927181" cy="7705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266378" y="5367576"/>
            <a:ext cx="3616643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System Modeling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10233779" y="5367576"/>
            <a:ext cx="3616643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Mapped IT infrastructure, applications, and services, ensuring integration and consistency.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094809" y="6027539"/>
            <a:ext cx="7927181" cy="7705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266378" y="6138148"/>
            <a:ext cx="3616643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Reporting and Analysis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10233779" y="6138148"/>
            <a:ext cx="3616643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Generated reports and insights to support decision-making and track performance.</a:t>
            </a:r>
            <a:endParaRPr lang="en-US" sz="1350" dirty="0"/>
          </a:p>
        </p:txBody>
      </p:sp>
      <p:pic>
        <p:nvPicPr>
          <p:cNvPr id="2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70771" y="910947"/>
            <a:ext cx="6937772" cy="575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Challenges and Lessons Learned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6170771" y="1779389"/>
            <a:ext cx="7775258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Implementing TOGAF and ARIS presented several challenges, but we learned valuable lessons from the process.</a:t>
            </a:r>
            <a:endParaRPr lang="en-US" sz="15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771" y="2625090"/>
            <a:ext cx="977741" cy="156448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1763" y="2820591"/>
            <a:ext cx="2300645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Resistance to Change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7441763" y="3225403"/>
            <a:ext cx="6504265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Overcoming resistance to change from stakeholders who were accustomed to traditional ways of working.</a:t>
            </a:r>
            <a:endParaRPr lang="en-US" sz="15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771" y="4189571"/>
            <a:ext cx="977741" cy="156448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41763" y="4385072"/>
            <a:ext cx="2300645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Quality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7441763" y="4789884"/>
            <a:ext cx="6504265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the quality and consistency of data used for enterprise modeling and analysis.</a:t>
            </a:r>
            <a:endParaRPr lang="en-US" sz="15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71" y="5754053"/>
            <a:ext cx="977741" cy="156448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1763" y="5949553"/>
            <a:ext cx="2300645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Skills Gap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7441763" y="6354366"/>
            <a:ext cx="6504265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Bridging the skills gap by providing training and mentorship to ensure successful adoption of TOGAF and ARIS.</a:t>
            </a:r>
            <a:endParaRPr lang="en-US" sz="1500" dirty="0"/>
          </a:p>
        </p:txBody>
      </p:sp>
      <p:pic>
        <p:nvPicPr>
          <p:cNvPr id="16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175426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and Key Takeaways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837724" y="352127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experience implementing TOGAF and ARIS at NAC Kazatomprom has demonstrated the benefits of a structured approach to enterprise architecture.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02931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you!</a:t>
            </a:r>
            <a:endParaRPr lang="en-US" sz="4400" dirty="0"/>
          </a:p>
        </p:txBody>
      </p:sp>
      <p:sp>
        <p:nvSpPr>
          <p:cNvPr id="8" name="Text 5"/>
          <p:cNvSpPr/>
          <p:nvPr/>
        </p:nvSpPr>
        <p:spPr>
          <a:xfrm>
            <a:off x="837724" y="609230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Questions?</a:t>
            </a:r>
            <a:endParaRPr lang="en-US" sz="18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2024-08-30T09:36:22Z</dcterms:created>
  <dcterms:modified xsi:type="dcterms:W3CDTF">2024-08-30T09:36:22Z</dcterms:modified>
</cp:coreProperties>
</file>